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449" r:id="rId3"/>
    <p:sldId id="304" r:id="rId4"/>
    <p:sldId id="321" r:id="rId5"/>
    <p:sldId id="499" r:id="rId6"/>
    <p:sldId id="500" r:id="rId7"/>
    <p:sldId id="501" r:id="rId8"/>
    <p:sldId id="503" r:id="rId9"/>
    <p:sldId id="488" r:id="rId10"/>
    <p:sldId id="494" r:id="rId11"/>
    <p:sldId id="495" r:id="rId12"/>
    <p:sldId id="496" r:id="rId13"/>
    <p:sldId id="539" r:id="rId14"/>
    <p:sldId id="504" r:id="rId15"/>
    <p:sldId id="505" r:id="rId16"/>
    <p:sldId id="506" r:id="rId17"/>
    <p:sldId id="508" r:id="rId18"/>
    <p:sldId id="509" r:id="rId19"/>
    <p:sldId id="510" r:id="rId20"/>
    <p:sldId id="511" r:id="rId21"/>
    <p:sldId id="512" r:id="rId22"/>
    <p:sldId id="514" r:id="rId23"/>
    <p:sldId id="515" r:id="rId24"/>
    <p:sldId id="517" r:id="rId25"/>
    <p:sldId id="518" r:id="rId26"/>
    <p:sldId id="519" r:id="rId27"/>
    <p:sldId id="520" r:id="rId28"/>
    <p:sldId id="521" r:id="rId29"/>
    <p:sldId id="522" r:id="rId30"/>
    <p:sldId id="523" r:id="rId31"/>
    <p:sldId id="525" r:id="rId32"/>
    <p:sldId id="524" r:id="rId33"/>
    <p:sldId id="526" r:id="rId34"/>
    <p:sldId id="527" r:id="rId35"/>
    <p:sldId id="528" r:id="rId36"/>
    <p:sldId id="529" r:id="rId37"/>
    <p:sldId id="541" r:id="rId38"/>
    <p:sldId id="542" r:id="rId39"/>
    <p:sldId id="544" r:id="rId40"/>
    <p:sldId id="540" r:id="rId41"/>
    <p:sldId id="530" r:id="rId42"/>
    <p:sldId id="532" r:id="rId43"/>
    <p:sldId id="531" r:id="rId44"/>
    <p:sldId id="533" r:id="rId45"/>
    <p:sldId id="546" r:id="rId46"/>
    <p:sldId id="534" r:id="rId47"/>
    <p:sldId id="535" r:id="rId48"/>
    <p:sldId id="536" r:id="rId49"/>
    <p:sldId id="537" r:id="rId50"/>
    <p:sldId id="547" r:id="rId51"/>
    <p:sldId id="302" r:id="rId52"/>
    <p:sldId id="548" r:id="rId5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8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1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7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2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04 – 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Structures that control how the program “flows” or operates, and in what order</a:t>
            </a:r>
          </a:p>
          <a:p>
            <a:pPr lvl="3"/>
            <a:endParaRPr lang="en-US" dirty="0"/>
          </a:p>
          <a:p>
            <a:r>
              <a:rPr lang="en-US" dirty="0" smtClean="0"/>
              <a:t>Sequence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Decision Making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Looping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9002" y="4679084"/>
            <a:ext cx="202531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we’re covering today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flipH="1">
            <a:off x="775035" y="4487159"/>
            <a:ext cx="3023967" cy="5300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15880" y="3209414"/>
            <a:ext cx="87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72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8130" y="3459931"/>
            <a:ext cx="307712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we’ve already seen this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step after another, </a:t>
            </a:r>
            <a:br>
              <a:rPr lang="en-US" dirty="0" smtClean="0"/>
            </a:br>
            <a:r>
              <a:rPr lang="en-US" dirty="0" smtClean="0"/>
              <a:t>with no choices to make</a:t>
            </a:r>
          </a:p>
          <a:p>
            <a:pPr lvl="3"/>
            <a:endParaRPr lang="en-US" dirty="0"/>
          </a:p>
          <a:p>
            <a:r>
              <a:rPr lang="en-US" dirty="0" smtClean="0"/>
              <a:t>Homework 1 will be full of these</a:t>
            </a:r>
          </a:p>
          <a:p>
            <a:pPr lvl="3"/>
            <a:endParaRPr lang="en-US" dirty="0"/>
          </a:p>
          <a:p>
            <a:r>
              <a:rPr lang="en-US" dirty="0" smtClean="0"/>
              <a:t>What are some real life examples?</a:t>
            </a:r>
          </a:p>
          <a:p>
            <a:pPr lvl="1"/>
            <a:r>
              <a:rPr lang="en-US" dirty="0" smtClean="0"/>
              <a:t>Dialing a phone number</a:t>
            </a:r>
          </a:p>
          <a:p>
            <a:pPr lvl="1"/>
            <a:r>
              <a:rPr lang="en-US" dirty="0" smtClean="0"/>
              <a:t>Purchasing and paying for groceries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568050" y="1593298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4"/>
            <a:endCxn id="7" idx="0"/>
          </p:cNvCxnSpPr>
          <p:nvPr/>
        </p:nvCxnSpPr>
        <p:spPr>
          <a:xfrm>
            <a:off x="7690769" y="1838735"/>
            <a:ext cx="0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flipH="1">
            <a:off x="6926612" y="2245790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 1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6690" y="3929856"/>
            <a:ext cx="688157" cy="637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  <a:p>
            <a:pPr algn="ctr">
              <a:lnSpc>
                <a:spcPts val="1200"/>
              </a:lnSpc>
            </a:pPr>
            <a:r>
              <a:rPr lang="en-US" sz="3600" b="1" dirty="0" smtClean="0">
                <a:solidFill>
                  <a:srgbClr val="0070C0"/>
                </a:solidFill>
              </a:rPr>
              <a:t>.</a:t>
            </a:r>
          </a:p>
          <a:p>
            <a:pPr algn="ctr">
              <a:lnSpc>
                <a:spcPts val="1200"/>
              </a:lnSpc>
            </a:pP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</p:txBody>
      </p:sp>
      <p:cxnSp>
        <p:nvCxnSpPr>
          <p:cNvPr id="9" name="Straight Arrow Connector 8"/>
          <p:cNvCxnSpPr>
            <a:stCxn id="7" idx="2"/>
            <a:endCxn id="10" idx="0"/>
          </p:cNvCxnSpPr>
          <p:nvPr/>
        </p:nvCxnSpPr>
        <p:spPr>
          <a:xfrm>
            <a:off x="7690769" y="2680768"/>
            <a:ext cx="0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6926612" y="3087823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 2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>
            <a:stCxn id="10" idx="2"/>
            <a:endCxn id="8" idx="0"/>
          </p:cNvCxnSpPr>
          <p:nvPr/>
        </p:nvCxnSpPr>
        <p:spPr>
          <a:xfrm>
            <a:off x="7690769" y="3522801"/>
            <a:ext cx="0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3" idx="0"/>
          </p:cNvCxnSpPr>
          <p:nvPr/>
        </p:nvCxnSpPr>
        <p:spPr>
          <a:xfrm>
            <a:off x="7690769" y="4545151"/>
            <a:ext cx="0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flipH="1">
            <a:off x="6926612" y="4952206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 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  <a:endCxn id="15" idx="0"/>
          </p:cNvCxnSpPr>
          <p:nvPr/>
        </p:nvCxnSpPr>
        <p:spPr>
          <a:xfrm>
            <a:off x="7690769" y="5387184"/>
            <a:ext cx="2162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570212" y="5794239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9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0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one choice from many based </a:t>
            </a:r>
            <a:br>
              <a:rPr lang="en-US" dirty="0" smtClean="0"/>
            </a:br>
            <a:r>
              <a:rPr lang="en-US" dirty="0" smtClean="0"/>
              <a:t>on a specific reason or condition</a:t>
            </a:r>
          </a:p>
          <a:p>
            <a:pPr lvl="1"/>
            <a:r>
              <a:rPr lang="en-US" dirty="0" smtClean="0"/>
              <a:t>If something is true, do </a:t>
            </a:r>
            <a:r>
              <a:rPr lang="en-US" b="1" dirty="0" smtClean="0"/>
              <a:t>A</a:t>
            </a:r>
            <a:r>
              <a:rPr lang="en-US" dirty="0" smtClean="0"/>
              <a:t> … if it’s not, do </a:t>
            </a:r>
            <a:r>
              <a:rPr lang="en-US" b="1" dirty="0" smtClean="0"/>
              <a:t>B</a:t>
            </a:r>
            <a:endParaRPr lang="en-US" dirty="0" smtClean="0"/>
          </a:p>
          <a:p>
            <a:pPr lvl="3"/>
            <a:endParaRPr lang="en-US" sz="1400" dirty="0" smtClean="0"/>
          </a:p>
          <a:p>
            <a:r>
              <a:rPr lang="en-US" dirty="0" smtClean="0"/>
              <a:t>Some real life examples?</a:t>
            </a:r>
          </a:p>
          <a:p>
            <a:pPr lvl="1"/>
            <a:r>
              <a:rPr lang="en-US" dirty="0" smtClean="0"/>
              <a:t>What homework</a:t>
            </a:r>
            <a:br>
              <a:rPr lang="en-US" dirty="0" smtClean="0"/>
            </a:br>
            <a:r>
              <a:rPr lang="en-US" dirty="0" smtClean="0"/>
              <a:t>to work on tonight</a:t>
            </a:r>
          </a:p>
          <a:p>
            <a:pPr lvl="1"/>
            <a:r>
              <a:rPr lang="en-US" dirty="0" smtClean="0"/>
              <a:t>Choosing where </a:t>
            </a:r>
            <a:br>
              <a:rPr lang="en-US" dirty="0" smtClean="0"/>
            </a:br>
            <a:r>
              <a:rPr lang="en-US" dirty="0" smtClean="0"/>
              <a:t>to eat lunch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404957" y="3531437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4"/>
            <a:endCxn id="7" idx="0"/>
          </p:cNvCxnSpPr>
          <p:nvPr/>
        </p:nvCxnSpPr>
        <p:spPr>
          <a:xfrm flipH="1">
            <a:off x="6527675" y="3776874"/>
            <a:ext cx="1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iamond 6"/>
          <p:cNvSpPr/>
          <p:nvPr/>
        </p:nvSpPr>
        <p:spPr>
          <a:xfrm flipH="1">
            <a:off x="5642127" y="4183929"/>
            <a:ext cx="1771097" cy="707009"/>
          </a:xfrm>
          <a:prstGeom prst="diamond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expression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7212409" y="5028770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 2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649421" y="5463747"/>
            <a:ext cx="1337818" cy="457200"/>
            <a:chOff x="6649421" y="5463747"/>
            <a:chExt cx="1337818" cy="457200"/>
          </a:xfrm>
        </p:grpSpPr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>
              <a:off x="7976566" y="5463747"/>
              <a:ext cx="10673" cy="45720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12" idx="6"/>
            </p:cNvCxnSpPr>
            <p:nvPr/>
          </p:nvCxnSpPr>
          <p:spPr>
            <a:xfrm flipH="1">
              <a:off x="6649421" y="5893418"/>
              <a:ext cx="133781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6403984" y="5770699"/>
            <a:ext cx="245437" cy="245437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909754" y="4171035"/>
            <a:ext cx="1528314" cy="857735"/>
            <a:chOff x="6909754" y="4171035"/>
            <a:chExt cx="1528314" cy="857735"/>
          </a:xfrm>
        </p:grpSpPr>
        <p:cxnSp>
          <p:nvCxnSpPr>
            <p:cNvPr id="8" name="Straight Arrow Connector 7"/>
            <p:cNvCxnSpPr>
              <a:endCxn id="9" idx="0"/>
            </p:cNvCxnSpPr>
            <p:nvPr/>
          </p:nvCxnSpPr>
          <p:spPr>
            <a:xfrm flipH="1">
              <a:off x="7976566" y="4509152"/>
              <a:ext cx="2162" cy="51961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1"/>
            </p:cNvCxnSpPr>
            <p:nvPr/>
          </p:nvCxnSpPr>
          <p:spPr>
            <a:xfrm flipV="1">
              <a:off x="7413223" y="4537433"/>
              <a:ext cx="585216" cy="1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 flipH="1">
              <a:off x="6909754" y="4171035"/>
              <a:ext cx="1528314" cy="43497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False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17283" y="4171035"/>
            <a:ext cx="1528314" cy="857103"/>
            <a:chOff x="4617283" y="4171035"/>
            <a:chExt cx="1528314" cy="857103"/>
          </a:xfrm>
        </p:grpSpPr>
        <p:sp>
          <p:nvSpPr>
            <p:cNvPr id="15" name="Rectangle 14"/>
            <p:cNvSpPr/>
            <p:nvPr/>
          </p:nvSpPr>
          <p:spPr>
            <a:xfrm flipH="1">
              <a:off x="4617283" y="4171035"/>
              <a:ext cx="1528314" cy="434978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70C0"/>
                  </a:solidFill>
                </a:rPr>
                <a:t>True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6" name="Straight Arrow Connector 15"/>
            <p:cNvCxnSpPr>
              <a:endCxn id="7" idx="3"/>
            </p:cNvCxnSpPr>
            <p:nvPr/>
          </p:nvCxnSpPr>
          <p:spPr>
            <a:xfrm flipV="1">
              <a:off x="5076623" y="4537434"/>
              <a:ext cx="565504" cy="2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18" idx="0"/>
            </p:cNvCxnSpPr>
            <p:nvPr/>
          </p:nvCxnSpPr>
          <p:spPr>
            <a:xfrm flipH="1">
              <a:off x="5076623" y="4508520"/>
              <a:ext cx="2162" cy="519618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 flipH="1">
            <a:off x="4312466" y="5028138"/>
            <a:ext cx="1528314" cy="4349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statement 1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20" name="Straight Arrow Connector 19"/>
          <p:cNvCxnSpPr>
            <a:stCxn id="12" idx="4"/>
          </p:cNvCxnSpPr>
          <p:nvPr/>
        </p:nvCxnSpPr>
        <p:spPr>
          <a:xfrm flipH="1">
            <a:off x="6526702" y="6016136"/>
            <a:ext cx="1" cy="40705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076623" y="5463116"/>
            <a:ext cx="1327361" cy="457200"/>
            <a:chOff x="5076623" y="5463116"/>
            <a:chExt cx="1327361" cy="457200"/>
          </a:xfrm>
        </p:grpSpPr>
        <p:cxnSp>
          <p:nvCxnSpPr>
            <p:cNvPr id="19" name="Straight Arrow Connector 18"/>
            <p:cNvCxnSpPr>
              <a:stCxn id="18" idx="2"/>
            </p:cNvCxnSpPr>
            <p:nvPr/>
          </p:nvCxnSpPr>
          <p:spPr>
            <a:xfrm>
              <a:off x="5076623" y="5463116"/>
              <a:ext cx="0" cy="45720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2" idx="2"/>
            </p:cNvCxnSpPr>
            <p:nvPr/>
          </p:nvCxnSpPr>
          <p:spPr>
            <a:xfrm flipV="1">
              <a:off x="5078785" y="5893418"/>
              <a:ext cx="1325199" cy="1571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247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we spend so much </a:t>
            </a:r>
            <a:r>
              <a:rPr lang="en-US" dirty="0"/>
              <a:t>time on comparison operators and logical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operators last time?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Because we can use them to </a:t>
            </a:r>
            <a:r>
              <a:rPr lang="en-US" i="1" dirty="0" smtClean="0"/>
              <a:t>control</a:t>
            </a:r>
            <a:r>
              <a:rPr lang="en-US" dirty="0" smtClean="0"/>
              <a:t> how </a:t>
            </a:r>
            <a:br>
              <a:rPr lang="en-US" dirty="0" smtClean="0"/>
            </a:br>
            <a:r>
              <a:rPr lang="en-US" dirty="0" smtClean="0"/>
              <a:t>our program works and what code it runs</a:t>
            </a:r>
          </a:p>
          <a:p>
            <a:pPr lvl="1"/>
            <a:r>
              <a:rPr lang="en-US" sz="3200" dirty="0" smtClean="0"/>
              <a:t>By using the decision structures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82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One-Way </a:t>
            </a:r>
            <a:r>
              <a:rPr lang="en-US" dirty="0" smtClean="0"/>
              <a:t>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Decision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7966953" cy="4517689"/>
          </a:xfrm>
        </p:spPr>
        <p:txBody>
          <a:bodyPr/>
          <a:lstStyle/>
          <a:p>
            <a:r>
              <a:rPr lang="en-US" dirty="0" smtClean="0"/>
              <a:t>Decision structures let Python make </a:t>
            </a:r>
            <a:r>
              <a:rPr lang="en-US" dirty="0"/>
              <a:t>choices</a:t>
            </a:r>
          </a:p>
          <a:p>
            <a:pPr lvl="1"/>
            <a:r>
              <a:rPr lang="en-US" sz="3200" dirty="0"/>
              <a:t>Based on </a:t>
            </a:r>
            <a:r>
              <a:rPr lang="en-US" sz="3200" dirty="0" smtClean="0"/>
              <a:t>some </a:t>
            </a:r>
            <a:r>
              <a:rPr lang="en-US" sz="3200" dirty="0"/>
              <a:t>condition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42" y="3406819"/>
            <a:ext cx="89679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weight 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"How heavy is your bag? "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weight &gt; 50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That bag is too heavy."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"There </a:t>
            </a:r>
            <a:r>
              <a:rPr 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will be a </a:t>
            </a:r>
            <a:r>
              <a:rPr 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$25 </a:t>
            </a:r>
            <a:r>
              <a:rPr 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charge."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"Thank you for your business</a:t>
            </a:r>
            <a:r>
              <a:rPr 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8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”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82519" cy="4517689"/>
          </a:xfrm>
        </p:spPr>
        <p:txBody>
          <a:bodyPr/>
          <a:lstStyle/>
          <a:p>
            <a:r>
              <a:rPr lang="en-US" dirty="0"/>
              <a:t>The Python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/>
              <a:t>statement is used to implement the </a:t>
            </a:r>
            <a:r>
              <a:rPr lang="en-US" dirty="0" smtClean="0"/>
              <a:t>decision</a:t>
            </a:r>
            <a:endParaRPr lang="en-US" dirty="0"/>
          </a:p>
          <a:p>
            <a:pPr lvl="3"/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32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&lt;condition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&gt;:</a:t>
            </a:r>
            <a:b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3200" dirty="0" smtClean="0"/>
          </a:p>
          <a:p>
            <a:pPr lvl="3"/>
            <a:endParaRPr lang="en-US" dirty="0" smtClean="0"/>
          </a:p>
          <a:p>
            <a:r>
              <a:rPr lang="en-US" sz="3000" dirty="0" smtClean="0"/>
              <a:t>The </a:t>
            </a:r>
            <a:r>
              <a:rPr lang="en-US" sz="3000" b="1" dirty="0" smtClean="0"/>
              <a:t>condition</a:t>
            </a:r>
            <a:r>
              <a:rPr lang="en-US" sz="3000" dirty="0" smtClean="0"/>
              <a:t> must evaluate </a:t>
            </a:r>
            <a:r>
              <a:rPr lang="en-US" sz="3000" dirty="0"/>
              <a:t>to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True </a:t>
            </a:r>
            <a:r>
              <a:rPr lang="en-US" sz="3000" dirty="0"/>
              <a:t>or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False</a:t>
            </a:r>
            <a:endParaRPr lang="en-US" sz="3000" dirty="0" smtClean="0"/>
          </a:p>
          <a:p>
            <a:r>
              <a:rPr lang="en-US" sz="3000" dirty="0" smtClean="0"/>
              <a:t>The </a:t>
            </a:r>
            <a:r>
              <a:rPr lang="en-US" sz="3000" b="1" dirty="0"/>
              <a:t>body</a:t>
            </a:r>
            <a:r>
              <a:rPr lang="en-US" sz="3000" dirty="0"/>
              <a:t> is a sequence of one or more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statements </a:t>
            </a:r>
            <a:r>
              <a:rPr lang="en-US" sz="3000" u="sng" dirty="0" smtClean="0"/>
              <a:t>indented</a:t>
            </a:r>
            <a:r>
              <a:rPr lang="en-US" sz="3000" dirty="0" smtClean="0"/>
              <a:t> </a:t>
            </a:r>
            <a:r>
              <a:rPr lang="en-US" sz="3000" dirty="0"/>
              <a:t>under the</a:t>
            </a:r>
            <a:r>
              <a:rPr lang="en-US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sz="3000" dirty="0" smtClean="0"/>
              <a:t>heading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Decision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86800" cy="4156799"/>
          </a:xfrm>
        </p:spPr>
        <p:txBody>
          <a:bodyPr/>
          <a:lstStyle/>
          <a:p>
            <a:r>
              <a:rPr lang="en-US" dirty="0"/>
              <a:t>Each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dirty="0"/>
              <a:t>statement must close with a </a:t>
            </a:r>
            <a:r>
              <a:rPr lang="en-US" dirty="0" smtClean="0"/>
              <a:t>colon</a:t>
            </a:r>
          </a:p>
          <a:p>
            <a:pPr lvl="1"/>
            <a:r>
              <a:rPr lang="en-US" dirty="0" smtClean="0"/>
              <a:t>Two vertical dots </a:t>
            </a:r>
            <a:r>
              <a:rPr lang="en-US" dirty="0"/>
              <a:t>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/>
              <a:t>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Code in the </a:t>
            </a:r>
            <a:r>
              <a:rPr lang="en-US" b="1" dirty="0" smtClean="0"/>
              <a:t>body</a:t>
            </a:r>
            <a:r>
              <a:rPr lang="en-US" dirty="0" smtClean="0"/>
              <a:t> (that is executed as part of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dirty="0" smtClean="0"/>
              <a:t>statement) must be </a:t>
            </a:r>
            <a:r>
              <a:rPr lang="en-US" u="sng" dirty="0" smtClean="0"/>
              <a:t>indented</a:t>
            </a:r>
          </a:p>
          <a:p>
            <a:pPr lvl="1"/>
            <a:r>
              <a:rPr lang="en-US" dirty="0" smtClean="0"/>
              <a:t>By four spaces</a:t>
            </a:r>
          </a:p>
          <a:p>
            <a:pPr lvl="1"/>
            <a:r>
              <a:rPr lang="en-US" dirty="0" smtClean="0"/>
              <a:t>Hitting the “Tab” key in many editors (including </a:t>
            </a:r>
            <a:r>
              <a:rPr lang="en-US" dirty="0" err="1" smtClean="0"/>
              <a:t>emacs</a:t>
            </a:r>
            <a:r>
              <a:rPr lang="en-US" dirty="0" smtClean="0"/>
              <a:t>) will automatically indent it by four spaces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0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” </a:t>
            </a:r>
            <a:r>
              <a:rPr lang="en-US" dirty="0" smtClean="0"/>
              <a:t>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" y="1969364"/>
            <a:ext cx="9034272" cy="4156799"/>
          </a:xfrm>
        </p:spPr>
        <p:txBody>
          <a:bodyPr/>
          <a:lstStyle/>
          <a:p>
            <a:r>
              <a:rPr lang="en-US" dirty="0"/>
              <a:t>The semantics of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/>
              <a:t>should be </a:t>
            </a:r>
            <a:r>
              <a:rPr lang="en-US" dirty="0" smtClean="0"/>
              <a:t>clear</a:t>
            </a:r>
            <a:endParaRPr lang="en-US" dirty="0"/>
          </a:p>
          <a:p>
            <a:pPr lvl="1"/>
            <a:r>
              <a:rPr lang="en-US" dirty="0"/>
              <a:t>First, the condition in the heading is </a:t>
            </a:r>
            <a:r>
              <a:rPr lang="en-US" dirty="0" smtClean="0"/>
              <a:t>evaluated</a:t>
            </a:r>
            <a:endParaRPr lang="en-US" dirty="0"/>
          </a:p>
          <a:p>
            <a:pPr lvl="1"/>
            <a:r>
              <a:rPr lang="en-US" dirty="0"/>
              <a:t>If the condition 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sz="2800" dirty="0" smtClean="0"/>
              <a:t>The </a:t>
            </a:r>
            <a:r>
              <a:rPr lang="en-US" sz="2800" u="sng" dirty="0" smtClean="0"/>
              <a:t>statements </a:t>
            </a:r>
            <a:r>
              <a:rPr lang="en-US" sz="2800" u="sng" dirty="0"/>
              <a:t>in the body </a:t>
            </a:r>
            <a:r>
              <a:rPr lang="en-US" sz="2800" u="sng" dirty="0" smtClean="0"/>
              <a:t>are executed</a:t>
            </a:r>
          </a:p>
          <a:p>
            <a:pPr lvl="2"/>
            <a:r>
              <a:rPr lang="en-US" sz="2800" dirty="0" smtClean="0"/>
              <a:t>Control </a:t>
            </a:r>
            <a:r>
              <a:rPr lang="en-US" sz="2800" dirty="0"/>
              <a:t>passes to the next statement in the </a:t>
            </a:r>
            <a:r>
              <a:rPr lang="en-US" sz="2800" dirty="0" smtClean="0"/>
              <a:t>program</a:t>
            </a:r>
            <a:endParaRPr lang="en-US" sz="2800" dirty="0"/>
          </a:p>
          <a:p>
            <a:pPr lvl="1"/>
            <a:r>
              <a:rPr lang="en-US" dirty="0"/>
              <a:t>If the condition is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alse</a:t>
            </a:r>
          </a:p>
          <a:p>
            <a:pPr lvl="2"/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u="sng" dirty="0"/>
              <a:t>statements in the body are </a:t>
            </a:r>
            <a:r>
              <a:rPr lang="en-US" sz="2800" u="sng" dirty="0" smtClean="0"/>
              <a:t>skipped</a:t>
            </a:r>
            <a:endParaRPr lang="en-US" sz="2800" dirty="0" smtClean="0"/>
          </a:p>
          <a:p>
            <a:pPr lvl="2"/>
            <a:r>
              <a:rPr lang="en-US" sz="2800" dirty="0"/>
              <a:t>C</a:t>
            </a:r>
            <a:r>
              <a:rPr lang="en-US" sz="2800" dirty="0" smtClean="0"/>
              <a:t>ontrol </a:t>
            </a:r>
            <a:r>
              <a:rPr lang="en-US" sz="2800" dirty="0"/>
              <a:t>passes to the next statement in the </a:t>
            </a:r>
            <a:r>
              <a:rPr lang="en-US" sz="2800" dirty="0" smtClean="0"/>
              <a:t>program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7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body of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/>
              <a:t>either </a:t>
            </a:r>
            <a:r>
              <a:rPr lang="en-US" u="sng" dirty="0"/>
              <a:t>executes or not </a:t>
            </a:r>
            <a:r>
              <a:rPr lang="en-US" dirty="0"/>
              <a:t>depending on the </a:t>
            </a:r>
            <a:r>
              <a:rPr lang="en-US" dirty="0" smtClean="0"/>
              <a:t>condition</a:t>
            </a:r>
          </a:p>
          <a:p>
            <a:r>
              <a:rPr lang="en-US" dirty="0" smtClean="0"/>
              <a:t>Control </a:t>
            </a:r>
            <a:r>
              <a:rPr lang="en-US" dirty="0"/>
              <a:t>then passes to the next </a:t>
            </a:r>
            <a:r>
              <a:rPr lang="en-US" dirty="0" smtClean="0"/>
              <a:t>(non-body) statement </a:t>
            </a:r>
            <a:r>
              <a:rPr lang="en-US" dirty="0"/>
              <a:t>after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a </a:t>
            </a:r>
            <a:r>
              <a:rPr lang="en-US" b="1" i="1" dirty="0"/>
              <a:t>one-way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b="1" i="1" dirty="0" smtClean="0"/>
              <a:t>simple</a:t>
            </a:r>
            <a:r>
              <a:rPr lang="en-US" dirty="0" smtClean="0"/>
              <a:t> decision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337" y="4192621"/>
            <a:ext cx="4591964" cy="19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4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Python’s operators</a:t>
            </a:r>
          </a:p>
          <a:p>
            <a:pPr lvl="1"/>
            <a:r>
              <a:rPr lang="en-US" dirty="0" smtClean="0"/>
              <a:t>Arithmetic operators</a:t>
            </a:r>
          </a:p>
          <a:p>
            <a:pPr lvl="2"/>
            <a:r>
              <a:rPr lang="en-US" sz="2800" dirty="0" smtClean="0"/>
              <a:t>Mod and integer division</a:t>
            </a:r>
          </a:p>
          <a:p>
            <a:pPr lvl="1"/>
            <a:r>
              <a:rPr lang="en-US" dirty="0" smtClean="0"/>
              <a:t>Assignment operators</a:t>
            </a:r>
          </a:p>
          <a:p>
            <a:pPr lvl="1"/>
            <a:r>
              <a:rPr lang="en-US" dirty="0" smtClean="0"/>
              <a:t>Comparison operators</a:t>
            </a:r>
          </a:p>
          <a:p>
            <a:pPr lvl="1"/>
            <a:r>
              <a:rPr lang="en-US" dirty="0" smtClean="0"/>
              <a:t>Boolean operators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The order of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1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Example: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You’re studying abroad, and need to convert the temperature from Celsius to Fahrenheit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9172" y="3289735"/>
            <a:ext cx="8964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 in Celsius?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9/5 * </a:t>
            </a:r>
            <a:r>
              <a:rPr lang="en-US" sz="20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</a:p>
          <a:p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temperature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is"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"degrees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7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Let’s now modify the program </a:t>
            </a:r>
            <a:r>
              <a:rPr lang="en-US" altLang="en-US" dirty="0"/>
              <a:t>to print a warning when the weather is </a:t>
            </a:r>
            <a:r>
              <a:rPr lang="en-US" altLang="en-US" dirty="0" smtClean="0"/>
              <a:t>extreme</a:t>
            </a:r>
            <a:endParaRPr lang="en-US" altLang="en-US" dirty="0"/>
          </a:p>
          <a:p>
            <a:pPr lvl="3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Any temperature that is…</a:t>
            </a:r>
          </a:p>
          <a:p>
            <a:pPr lvl="1"/>
            <a:r>
              <a:rPr lang="en-US" altLang="en-US" sz="3200" dirty="0" smtClean="0"/>
              <a:t>Over 95 </a:t>
            </a:r>
            <a:r>
              <a:rPr lang="en-US" altLang="en-US" sz="3200" dirty="0"/>
              <a:t>degrees Fahrenheit </a:t>
            </a:r>
            <a:endParaRPr lang="en-US" altLang="en-US" sz="3200" dirty="0" smtClean="0"/>
          </a:p>
          <a:p>
            <a:pPr lvl="2"/>
            <a:r>
              <a:rPr lang="en-US" altLang="en-US" sz="2800" dirty="0" smtClean="0"/>
              <a:t>Will cause </a:t>
            </a:r>
            <a:r>
              <a:rPr lang="en-US" altLang="en-US" sz="2800" dirty="0"/>
              <a:t>a hot </a:t>
            </a:r>
            <a:r>
              <a:rPr lang="en-US" altLang="en-US" sz="2800" dirty="0" smtClean="0"/>
              <a:t>weather </a:t>
            </a:r>
            <a:r>
              <a:rPr lang="en-US" altLang="en-US" sz="2800" dirty="0"/>
              <a:t>warning</a:t>
            </a:r>
          </a:p>
          <a:p>
            <a:pPr lvl="1"/>
            <a:r>
              <a:rPr lang="en-US" altLang="en-US" sz="3200" dirty="0" smtClean="0"/>
              <a:t>Lower </a:t>
            </a:r>
            <a:r>
              <a:rPr lang="en-US" altLang="en-US" sz="3200" dirty="0"/>
              <a:t>than </a:t>
            </a:r>
            <a:r>
              <a:rPr lang="en-US" altLang="en-US" sz="3200" dirty="0" smtClean="0"/>
              <a:t>32 </a:t>
            </a:r>
            <a:r>
              <a:rPr lang="en-US" altLang="en-US" sz="3200" dirty="0"/>
              <a:t>degrees Fahrenheit </a:t>
            </a:r>
            <a:endParaRPr lang="en-US" altLang="en-US" sz="3200" dirty="0" smtClean="0"/>
          </a:p>
          <a:p>
            <a:pPr lvl="2"/>
            <a:r>
              <a:rPr lang="en-US" altLang="en-US" sz="2800" dirty="0" smtClean="0"/>
              <a:t>Will cause a </a:t>
            </a:r>
            <a:r>
              <a:rPr lang="en-US" altLang="en-US" sz="2800" dirty="0"/>
              <a:t>cold weather </a:t>
            </a:r>
            <a:r>
              <a:rPr lang="en-US" altLang="en-US" sz="2800" dirty="0" smtClean="0"/>
              <a:t>warning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Example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969364"/>
            <a:ext cx="8734552" cy="415679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 in Celsius?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9 / 5 *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+ 32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temperature is"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\</a:t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"degrees Fahrenheit."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95: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"It's really hot out there, be careful!"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32: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Brrrrr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Be sure to dress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warmly!"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Example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969364"/>
            <a:ext cx="8734552" cy="415679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 in Celsius?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9 / 5 *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celsius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+ 32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temperature is"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\</a:t>
            </a:r>
            <a:b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"degrees Fahrenheit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95: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"It's really hot out there, be careful!"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32: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Brrrrr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Be sure to dress 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warmly!"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5" name="Left Bracket 4"/>
          <p:cNvSpPr/>
          <p:nvPr/>
        </p:nvSpPr>
        <p:spPr>
          <a:xfrm>
            <a:off x="818677" y="2360868"/>
            <a:ext cx="345989" cy="249533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>
            <a:off x="1354135" y="4097186"/>
            <a:ext cx="345989" cy="413533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1354136" y="4850131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54135" y="5420010"/>
            <a:ext cx="1693865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7030A0"/>
                </a:solidFill>
                <a:latin typeface="+mj-lt"/>
                <a:cs typeface="Courier New" panose="02070309020205020404" pitchFamily="49" charset="0"/>
              </a:rPr>
              <a:t>this is the main level of our program</a:t>
            </a:r>
            <a:endParaRPr lang="en-US" sz="1900" b="1" dirty="0">
              <a:solidFill>
                <a:srgbClr val="7030A0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0103" y="5420010"/>
            <a:ext cx="2478437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70C0"/>
                </a:solidFill>
                <a:latin typeface="+mj-lt"/>
                <a:cs typeface="Courier New" panose="02070309020205020404" pitchFamily="49" charset="0"/>
              </a:rPr>
              <a:t>this level of the code is only executed if </a:t>
            </a:r>
            <a:r>
              <a:rPr lang="en-US" sz="19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95</a:t>
            </a:r>
            <a:endParaRPr lang="en-US" sz="19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0642" y="5420010"/>
            <a:ext cx="2478437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8000"/>
                </a:solidFill>
                <a:latin typeface="+mj-lt"/>
                <a:cs typeface="Courier New" panose="02070309020205020404" pitchFamily="49" charset="0"/>
              </a:rPr>
              <a:t>this level of the code is only executed if </a:t>
            </a:r>
            <a:r>
              <a:rPr lang="en-US" sz="19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fahrenheit</a:t>
            </a:r>
            <a:r>
              <a:rPr lang="en-US" sz="19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32</a:t>
            </a:r>
            <a:endParaRPr lang="en-US" sz="19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Two-Way </a:t>
            </a:r>
            <a:r>
              <a:rPr lang="en-US" dirty="0" smtClean="0"/>
              <a:t>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Python, a </a:t>
            </a:r>
            <a:r>
              <a:rPr lang="en-US" b="1" i="1" dirty="0"/>
              <a:t>two-way decision </a:t>
            </a:r>
            <a:r>
              <a:rPr lang="en-US" dirty="0"/>
              <a:t>can be </a:t>
            </a:r>
            <a:r>
              <a:rPr lang="en-US" dirty="0" smtClean="0"/>
              <a:t>used by adding 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dirty="0" smtClean="0"/>
              <a:t>clause </a:t>
            </a:r>
            <a:r>
              <a:rPr lang="en-US" dirty="0"/>
              <a:t>onto an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 smtClean="0"/>
              <a:t>clause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called an </a:t>
            </a:r>
            <a:r>
              <a:rPr lang="en-US" b="1" dirty="0"/>
              <a:t>if-else</a:t>
            </a:r>
            <a:r>
              <a:rPr lang="en-US" dirty="0"/>
              <a:t> </a:t>
            </a:r>
            <a:r>
              <a:rPr lang="en-US" dirty="0" smtClean="0"/>
              <a:t>decision structure: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048" y="4272182"/>
            <a:ext cx="561564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&lt;condition&gt;:</a:t>
            </a:r>
          </a:p>
          <a:p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32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r>
              <a:rPr lang="en-US" sz="32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3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en-US" sz="32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3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</p:txBody>
      </p:sp>
    </p:spTree>
    <p:extLst>
      <p:ext uri="{BB962C8B-B14F-4D97-AF65-F5344CB8AC3E}">
        <p14:creationId xmlns:p14="http://schemas.microsoft.com/office/powerpoint/2010/main" val="168134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Python Handles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if-else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413423" cy="4517689"/>
          </a:xfrm>
        </p:spPr>
        <p:txBody>
          <a:bodyPr/>
          <a:lstStyle/>
          <a:p>
            <a:r>
              <a:rPr lang="en-US" dirty="0" smtClean="0"/>
              <a:t>Python will evaluate the condition, and then…</a:t>
            </a:r>
            <a:endParaRPr lang="en-US" dirty="0"/>
          </a:p>
          <a:p>
            <a:pPr lvl="1"/>
            <a:r>
              <a:rPr lang="en-US" dirty="0"/>
              <a:t>If the condition is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dirty="0"/>
              <a:t>, </a:t>
            </a:r>
            <a:r>
              <a:rPr lang="en-US" dirty="0" smtClean="0"/>
              <a:t>the set 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statements </a:t>
            </a:r>
            <a:r>
              <a:rPr lang="en-US" dirty="0"/>
              <a:t>under 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 </a:t>
            </a:r>
            <a:r>
              <a:rPr lang="en-US" dirty="0"/>
              <a:t>are </a:t>
            </a:r>
            <a:r>
              <a:rPr lang="en-US" dirty="0" smtClean="0"/>
              <a:t>executed</a:t>
            </a:r>
          </a:p>
          <a:p>
            <a:pPr lvl="4"/>
            <a:endParaRPr lang="en-US" sz="1000" dirty="0"/>
          </a:p>
          <a:p>
            <a:pPr lvl="1"/>
            <a:r>
              <a:rPr lang="en-US" dirty="0"/>
              <a:t>If the condition is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dirty="0"/>
              <a:t>, </a:t>
            </a:r>
            <a:r>
              <a:rPr lang="en-US" dirty="0" smtClean="0"/>
              <a:t>the set of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statements</a:t>
            </a:r>
            <a:r>
              <a:rPr lang="en-US" dirty="0"/>
              <a:t> </a:t>
            </a:r>
            <a:r>
              <a:rPr lang="en-US" dirty="0" smtClean="0"/>
              <a:t>under </a:t>
            </a:r>
            <a:r>
              <a:rPr lang="en-US" dirty="0"/>
              <a:t>the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 </a:t>
            </a:r>
            <a:r>
              <a:rPr lang="en-US" dirty="0"/>
              <a:t>are </a:t>
            </a:r>
            <a:r>
              <a:rPr lang="en-US" dirty="0" smtClean="0"/>
              <a:t>executed</a:t>
            </a:r>
            <a:endParaRPr lang="en-US" dirty="0"/>
          </a:p>
          <a:p>
            <a:pPr lvl="3"/>
            <a:endParaRPr lang="en-US" sz="1600" dirty="0" smtClean="0"/>
          </a:p>
          <a:p>
            <a:r>
              <a:rPr lang="en-US" sz="2800" dirty="0" smtClean="0"/>
              <a:t>The code that comes after the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if-else </a:t>
            </a:r>
            <a:r>
              <a:rPr lang="en-US" sz="2800" dirty="0" smtClean="0"/>
              <a:t>is executed only </a:t>
            </a:r>
            <a:r>
              <a:rPr lang="en-US" sz="2800" u="sng" dirty="0" smtClean="0"/>
              <a:t>after</a:t>
            </a:r>
            <a:r>
              <a:rPr lang="en-US" sz="2800" dirty="0" smtClean="0"/>
              <a:t> </a:t>
            </a:r>
            <a:r>
              <a:rPr lang="en-US" sz="2800" dirty="0"/>
              <a:t>one of </a:t>
            </a:r>
            <a:r>
              <a:rPr lang="en-US" sz="2800" dirty="0" smtClean="0"/>
              <a:t>the </a:t>
            </a:r>
            <a:r>
              <a:rPr lang="en-US" sz="2800" dirty="0"/>
              <a:t>sets of statements </a:t>
            </a:r>
            <a:r>
              <a:rPr lang="en-US" sz="2800" dirty="0" smtClean="0"/>
              <a:t>is executed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7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Two-Way Code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16112" cy="415679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theCondition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              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Only execute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dirty="0" smtClean="0"/>
              <a:t> if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theCondition</a:t>
            </a:r>
            <a:r>
              <a:rPr lang="en-US" dirty="0" smtClean="0"/>
              <a:t> is </a:t>
            </a:r>
            <a:r>
              <a:rPr lang="en-US" u="sng" dirty="0" smtClean="0"/>
              <a:t>True</a:t>
            </a:r>
          </a:p>
          <a:p>
            <a:r>
              <a:rPr lang="en-US" dirty="0" smtClean="0"/>
              <a:t>If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theCondition</a:t>
            </a:r>
            <a:r>
              <a:rPr lang="en-US" dirty="0"/>
              <a:t> is </a:t>
            </a:r>
            <a:r>
              <a:rPr lang="en-US" u="sng" dirty="0" smtClean="0"/>
              <a:t>not True</a:t>
            </a:r>
            <a:r>
              <a:rPr lang="en-US" dirty="0" smtClean="0"/>
              <a:t>, run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4222">
            <a:off x="6102441" y="2239164"/>
            <a:ext cx="2425272" cy="24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Two-Way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969364"/>
            <a:ext cx="8863584" cy="4156799"/>
          </a:xfrm>
        </p:spPr>
        <p:txBody>
          <a:bodyPr/>
          <a:lstStyle/>
          <a:p>
            <a:pPr marL="0" indent="0">
              <a:buNone/>
            </a:pPr>
            <a:r>
              <a:rPr lang="en-US" sz="23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23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is the value of X? "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&gt; 5: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3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 larger than five!"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is </a:t>
            </a:r>
            <a:r>
              <a:rPr lang="en-US" sz="23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less than 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equal to five!"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Left Bracket 4"/>
          <p:cNvSpPr/>
          <p:nvPr/>
        </p:nvSpPr>
        <p:spPr>
          <a:xfrm>
            <a:off x="864973" y="2388971"/>
            <a:ext cx="345989" cy="1733804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Left Bracket 5"/>
          <p:cNvSpPr/>
          <p:nvPr/>
        </p:nvSpPr>
        <p:spPr>
          <a:xfrm>
            <a:off x="1573427" y="3255873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Left Bracket 6"/>
          <p:cNvSpPr/>
          <p:nvPr/>
        </p:nvSpPr>
        <p:spPr>
          <a:xfrm>
            <a:off x="1573426" y="4122774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4135" y="5420010"/>
            <a:ext cx="1693865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  <a:t>this is the main level of our program</a:t>
            </a:r>
            <a:endParaRPr lang="en-US" sz="1900" b="1" dirty="0">
              <a:solidFill>
                <a:srgbClr val="7030A0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103" y="5420010"/>
            <a:ext cx="2478437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this statement is </a:t>
            </a:r>
            <a:b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only executed if </a:t>
            </a:r>
            <a:b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5</a:t>
            </a:r>
            <a:r>
              <a:rPr lang="en-US" sz="1900" b="1" dirty="0">
                <a:solidFill>
                  <a:srgbClr val="0070C0"/>
                </a:solidFill>
                <a:cs typeface="Courier New" panose="02070309020205020404" pitchFamily="49" charset="0"/>
              </a:rPr>
              <a:t> </a:t>
            </a:r>
            <a:r>
              <a:rPr lang="en-US" sz="1900" b="1" dirty="0" smtClean="0">
                <a:solidFill>
                  <a:srgbClr val="0070C0"/>
                </a:solidFill>
                <a:cs typeface="Courier New" panose="02070309020205020404" pitchFamily="49" charset="0"/>
              </a:rPr>
              <a:t>is </a:t>
            </a:r>
            <a: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endParaRPr lang="en-US" sz="19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0642" y="5420010"/>
            <a:ext cx="2478437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this statement is </a:t>
            </a:r>
            <a:br>
              <a:rPr lang="en-US" sz="1900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only executed if </a:t>
            </a:r>
            <a:br>
              <a:rPr lang="en-US" sz="1900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 5 </a:t>
            </a:r>
            <a:r>
              <a:rPr lang="en-US" sz="1900" b="1" dirty="0" smtClean="0">
                <a:solidFill>
                  <a:srgbClr val="008000"/>
                </a:solidFill>
                <a:cs typeface="Courier New" panose="02070309020205020404" pitchFamily="49" charset="0"/>
              </a:rPr>
              <a:t>is </a:t>
            </a:r>
            <a:r>
              <a:rPr lang="en-US" sz="19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endParaRPr lang="en-US" sz="19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7466" y="4535864"/>
            <a:ext cx="3948518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only </a:t>
            </a:r>
            <a:r>
              <a:rPr lang="en-US" sz="2400" u="sng" dirty="0" smtClean="0">
                <a:latin typeface="+mj-lt"/>
                <a:cs typeface="Courier New" panose="02070309020205020404" pitchFamily="49" charset="0"/>
              </a:rPr>
              <a:t>one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 of these will execute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5400000" flipV="1">
            <a:off x="5533214" y="2664145"/>
            <a:ext cx="422481" cy="5089249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1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Two-Way 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969364"/>
            <a:ext cx="8863584" cy="4156799"/>
          </a:xfrm>
        </p:spPr>
        <p:txBody>
          <a:bodyPr/>
          <a:lstStyle/>
          <a:p>
            <a:pPr marL="0" indent="0">
              <a:buNone/>
            </a:pPr>
            <a:r>
              <a:rPr lang="en-US" sz="23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number</a:t>
            </a:r>
            <a:r>
              <a:rPr lang="en-US" sz="23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 2 == 0: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number is even."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3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number is odd</a:t>
            </a:r>
            <a:r>
              <a:rPr lang="en-US" sz="23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."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23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3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3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a good number!"</a:t>
            </a:r>
            <a:r>
              <a:rPr lang="en-US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Left Bracket 7"/>
          <p:cNvSpPr/>
          <p:nvPr/>
        </p:nvSpPr>
        <p:spPr>
          <a:xfrm>
            <a:off x="1598138" y="3692664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eft Bracket 8"/>
          <p:cNvSpPr/>
          <p:nvPr/>
        </p:nvSpPr>
        <p:spPr>
          <a:xfrm>
            <a:off x="1598137" y="4510216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Left Bracket 11"/>
          <p:cNvSpPr/>
          <p:nvPr/>
        </p:nvSpPr>
        <p:spPr>
          <a:xfrm>
            <a:off x="864973" y="2388970"/>
            <a:ext cx="345989" cy="2121245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0227" y="5453266"/>
            <a:ext cx="203618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when is this line executed?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 flipH="1">
            <a:off x="864973" y="5327768"/>
            <a:ext cx="5545254" cy="48219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9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 from Last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Multi-Way 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6364"/>
            <a:ext cx="9144000" cy="1143000"/>
          </a:xfrm>
        </p:spPr>
        <p:txBody>
          <a:bodyPr/>
          <a:lstStyle/>
          <a:p>
            <a:r>
              <a:rPr lang="en-US" dirty="0" smtClean="0"/>
              <a:t>Bigger (and Better) Decision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17119" cy="4156799"/>
          </a:xfrm>
        </p:spPr>
        <p:txBody>
          <a:bodyPr/>
          <a:lstStyle/>
          <a:p>
            <a:r>
              <a:rPr lang="en-US" dirty="0" smtClean="0"/>
              <a:t>One-way and two-way structures are limited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What if we have </a:t>
            </a:r>
            <a:r>
              <a:rPr lang="en-US" u="sng" dirty="0" smtClean="0"/>
              <a:t>multiple exclusive</a:t>
            </a:r>
            <a:r>
              <a:rPr lang="en-US" dirty="0" smtClean="0"/>
              <a:t> outcomes?</a:t>
            </a:r>
          </a:p>
          <a:p>
            <a:pPr lvl="1"/>
            <a:r>
              <a:rPr lang="en-US" b="1" i="1" dirty="0" smtClean="0"/>
              <a:t>Exclusive</a:t>
            </a:r>
            <a:r>
              <a:rPr lang="en-US" dirty="0" smtClean="0"/>
              <a:t> outcomes do not overlap with each other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, value of a playing card, letter grade in a class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 smtClean="0"/>
              <a:t>What could we use to represent these?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7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/>
              <a:t>”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Python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statement is used to </a:t>
            </a:r>
            <a:r>
              <a:rPr lang="en-US" dirty="0" smtClean="0"/>
              <a:t>handle additional </a:t>
            </a:r>
            <a:r>
              <a:rPr lang="en-US" u="sng" dirty="0" smtClean="0"/>
              <a:t>exclusive</a:t>
            </a:r>
            <a:r>
              <a:rPr lang="en-US" dirty="0" smtClean="0"/>
              <a:t> conditions</a:t>
            </a:r>
          </a:p>
          <a:p>
            <a:pPr lvl="1"/>
            <a:r>
              <a:rPr lang="en-US" dirty="0" smtClean="0"/>
              <a:t>Must have a “starting”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statement</a:t>
            </a:r>
          </a:p>
          <a:p>
            <a:pPr lvl="1"/>
            <a:r>
              <a:rPr lang="en-US" dirty="0" smtClean="0"/>
              <a:t>The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statements must have a </a:t>
            </a:r>
            <a:r>
              <a:rPr lang="en-US" b="1" i="1" dirty="0" smtClean="0"/>
              <a:t>condition</a:t>
            </a:r>
            <a:endParaRPr lang="en-US" b="1" i="1" dirty="0"/>
          </a:p>
          <a:p>
            <a:pPr lvl="3"/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4289" y="4348676"/>
            <a:ext cx="64397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condition1&gt;: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sz="3200" dirty="0"/>
          </a:p>
          <a:p>
            <a:pPr lvl="1"/>
            <a:r>
              <a:rPr lang="en-US" sz="32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32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condition2&gt;: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9106" y="4416994"/>
            <a:ext cx="1993681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  <a:cs typeface="Courier New" panose="02070309020205020404" pitchFamily="49" charset="0"/>
              </a:rPr>
              <a:t>short for </a:t>
            </a:r>
            <a:br>
              <a:rPr lang="en-US" sz="2800" dirty="0" smtClean="0">
                <a:latin typeface="+mj-lt"/>
                <a:cs typeface="Courier New" panose="02070309020205020404" pitchFamily="49" charset="0"/>
              </a:rPr>
            </a:br>
            <a:r>
              <a:rPr lang="en-US" sz="2800" dirty="0" smtClean="0">
                <a:latin typeface="+mj-lt"/>
                <a:cs typeface="Courier New" panose="02070309020205020404" pitchFamily="49" charset="0"/>
              </a:rPr>
              <a:t>“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sz="2800" dirty="0" smtClean="0">
                <a:latin typeface="+mj-lt"/>
                <a:cs typeface="Courier New" panose="02070309020205020404" pitchFamily="49" charset="0"/>
              </a:rPr>
              <a:t>”</a:t>
            </a:r>
            <a:endParaRPr lang="en-US" sz="28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266546" y="5252936"/>
            <a:ext cx="924126" cy="35129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28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489" y="2868038"/>
            <a:ext cx="3696511" cy="3696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Code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&lt;condition1&gt;: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&lt;condition2&gt;: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&lt;condition3&gt;: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more "</a:t>
            </a:r>
            <a:r>
              <a:rPr lang="en-US" sz="24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4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statements if needed</a:t>
            </a:r>
            <a:endParaRPr lang="en-US" sz="24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0920" y="5152728"/>
            <a:ext cx="1701814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“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statement is optional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69308" y="5273507"/>
            <a:ext cx="3152579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44369" y="2603902"/>
            <a:ext cx="272530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as many “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” cases as are needed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9" name="Left Brace 8"/>
          <p:cNvSpPr/>
          <p:nvPr/>
        </p:nvSpPr>
        <p:spPr>
          <a:xfrm rot="10800000">
            <a:off x="4721888" y="2937752"/>
            <a:ext cx="422481" cy="1683612"/>
          </a:xfrm>
          <a:prstGeom prst="leftBrace">
            <a:avLst>
              <a:gd name="adj1" fmla="val 53898"/>
              <a:gd name="adj2" fmla="val 81778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65524" cy="4156799"/>
          </a:xfrm>
        </p:spPr>
        <p:txBody>
          <a:bodyPr/>
          <a:lstStyle/>
          <a:p>
            <a:r>
              <a:rPr lang="en-US" dirty="0" smtClean="0"/>
              <a:t>A computer science professor </a:t>
            </a:r>
            <a:r>
              <a:rPr lang="en-US" dirty="0"/>
              <a:t>gives a </a:t>
            </a:r>
            <a:r>
              <a:rPr lang="en-US" dirty="0" smtClean="0"/>
              <a:t>five-point quiz </a:t>
            </a:r>
            <a:r>
              <a:rPr lang="en-US" dirty="0"/>
              <a:t>at the beginning of every </a:t>
            </a:r>
            <a:r>
              <a:rPr lang="en-US" dirty="0" smtClean="0"/>
              <a:t>class</a:t>
            </a:r>
            <a:endParaRPr lang="en-US" dirty="0"/>
          </a:p>
          <a:p>
            <a:r>
              <a:rPr lang="en-US" dirty="0" smtClean="0"/>
              <a:t>Possible grades </a:t>
            </a:r>
            <a:r>
              <a:rPr lang="en-US" dirty="0"/>
              <a:t>are as </a:t>
            </a:r>
            <a:r>
              <a:rPr lang="en-US" dirty="0" smtClean="0"/>
              <a:t>follows:</a:t>
            </a:r>
          </a:p>
          <a:p>
            <a:pPr marL="457200" lvl="1" indent="0">
              <a:buNone/>
            </a:pPr>
            <a:r>
              <a:rPr lang="en-US" sz="3200" dirty="0" smtClean="0"/>
              <a:t>5 points: A		3 points: C		1 point:   F</a:t>
            </a:r>
            <a:br>
              <a:rPr lang="en-US" sz="3200" dirty="0" smtClean="0"/>
            </a:br>
            <a:r>
              <a:rPr lang="en-US" sz="3200" dirty="0" smtClean="0"/>
              <a:t>4 points: B		2 points: D		0 points: F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To print out the letter grade based on the raw points, what would the code need to look like?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2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229600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quiz score out of 5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229600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quiz score out of 5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" name="Left Bracket 22"/>
          <p:cNvSpPr/>
          <p:nvPr/>
        </p:nvSpPr>
        <p:spPr>
          <a:xfrm>
            <a:off x="1050325" y="2318691"/>
            <a:ext cx="345989" cy="3104882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Left Bracket 23"/>
          <p:cNvSpPr/>
          <p:nvPr/>
        </p:nvSpPr>
        <p:spPr>
          <a:xfrm>
            <a:off x="1635210" y="2940906"/>
            <a:ext cx="345989" cy="31741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Left Bracket 24"/>
          <p:cNvSpPr/>
          <p:nvPr/>
        </p:nvSpPr>
        <p:spPr>
          <a:xfrm>
            <a:off x="1635210" y="3552305"/>
            <a:ext cx="345989" cy="31741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Left Bracket 25"/>
          <p:cNvSpPr/>
          <p:nvPr/>
        </p:nvSpPr>
        <p:spPr>
          <a:xfrm>
            <a:off x="1635210" y="5386502"/>
            <a:ext cx="345989" cy="314081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FFC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Left Bracket 26"/>
          <p:cNvSpPr/>
          <p:nvPr/>
        </p:nvSpPr>
        <p:spPr>
          <a:xfrm>
            <a:off x="1635210" y="4163704"/>
            <a:ext cx="345989" cy="31741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Left Bracket 27"/>
          <p:cNvSpPr/>
          <p:nvPr/>
        </p:nvSpPr>
        <p:spPr>
          <a:xfrm>
            <a:off x="1635210" y="4775103"/>
            <a:ext cx="345989" cy="317418"/>
          </a:xfrm>
          <a:prstGeom prst="leftBracket">
            <a:avLst>
              <a:gd name="adj" fmla="val 0"/>
            </a:avLst>
          </a:prstGeom>
          <a:noFill/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9696" y="2847435"/>
            <a:ext cx="2596896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these </a:t>
            </a:r>
            <a:r>
              <a:rPr lang="en-US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are</a:t>
            </a:r>
            <a:r>
              <a:rPr lang="en-US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A03030"/>
                </a:solidFill>
                <a:latin typeface="Calibri"/>
                <a:cs typeface="Courier New" panose="02070309020205020404" pitchFamily="49" charset="0"/>
              </a:rPr>
              <a:t>five </a:t>
            </a:r>
            <a:br>
              <a:rPr lang="en-US" b="1" dirty="0" smtClean="0">
                <a:solidFill>
                  <a:srgbClr val="A0303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b="1" dirty="0" smtClean="0">
                <a:solidFill>
                  <a:srgbClr val="F79646">
                    <a:lumMod val="75000"/>
                  </a:srgbClr>
                </a:solidFill>
                <a:latin typeface="Calibri"/>
                <a:cs typeface="Courier New" panose="02070309020205020404" pitchFamily="49" charset="0"/>
              </a:rPr>
              <a:t>separate</a:t>
            </a:r>
            <a:r>
              <a:rPr lang="en-US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solidFill>
                  <a:srgbClr val="FFCC00"/>
                </a:solidFill>
                <a:latin typeface="Calibri"/>
                <a:cs typeface="Courier New" panose="02070309020205020404" pitchFamily="49" charset="0"/>
              </a:rPr>
              <a:t>statements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9352" y="4051479"/>
            <a:ext cx="2596896" cy="155427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latin typeface="Calibri"/>
                <a:cs typeface="Courier New" panose="02070309020205020404" pitchFamily="49" charset="0"/>
              </a:rPr>
              <a:t>since this is an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if-</a:t>
            </a:r>
            <a:r>
              <a:rPr lang="en-US" sz="1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-else </a:t>
            </a:r>
            <a:r>
              <a:rPr lang="en-US" sz="1900" b="1" dirty="0" smtClean="0">
                <a:latin typeface="Calibri"/>
                <a:cs typeface="Courier New" panose="02070309020205020404" pitchFamily="49" charset="0"/>
              </a:rPr>
              <a:t>block, only </a:t>
            </a:r>
            <a:r>
              <a:rPr lang="en-US" sz="1900" b="1" u="sng" dirty="0" smtClean="0">
                <a:latin typeface="Calibri"/>
                <a:cs typeface="Courier New" panose="02070309020205020404" pitchFamily="49" charset="0"/>
              </a:rPr>
              <a:t>one</a:t>
            </a:r>
            <a:r>
              <a:rPr lang="en-US" sz="1900" b="1" dirty="0" smtClean="0">
                <a:latin typeface="Calibri"/>
                <a:cs typeface="Courier New" panose="02070309020205020404" pitchFamily="49" charset="0"/>
              </a:rPr>
              <a:t> of the five statements </a:t>
            </a:r>
            <a:br>
              <a:rPr lang="en-US" sz="1900" b="1" dirty="0" smtClean="0"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latin typeface="Calibri"/>
                <a:cs typeface="Courier New" panose="02070309020205020404" pitchFamily="49" charset="0"/>
              </a:rPr>
              <a:t>will be executed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229600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quiz score out of 5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== 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8454" y="2704775"/>
            <a:ext cx="202531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How would you update this to handle floats?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72791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quiz score out of 5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8454" y="2704775"/>
            <a:ext cx="202531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How would you update this to handle floats?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6420" y="4393257"/>
            <a:ext cx="2025311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would happen if we just used “if” statements instead?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Multi-Way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72791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score =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quiz score out of 5</a:t>
            </a:r>
            <a:r>
              <a:rPr lang="en-US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5: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an A"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4: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B"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C"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score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earned a D"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 failed the quiz"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7314" y="3722048"/>
            <a:ext cx="2609486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Courier New" panose="02070309020205020404" pitchFamily="49" charset="0"/>
              </a:rPr>
              <a:t>You earned an A</a:t>
            </a:r>
          </a:p>
          <a:p>
            <a:pPr algn="ctr"/>
            <a:r>
              <a:rPr lang="en-US" sz="2400" dirty="0">
                <a:cs typeface="Courier New" panose="02070309020205020404" pitchFamily="49" charset="0"/>
              </a:rPr>
              <a:t>You earned </a:t>
            </a:r>
            <a:r>
              <a:rPr lang="en-US" sz="2400" dirty="0" smtClean="0">
                <a:cs typeface="Courier New" panose="02070309020205020404" pitchFamily="49" charset="0"/>
              </a:rPr>
              <a:t>a </a:t>
            </a:r>
            <a:r>
              <a:rPr lang="en-US" sz="2400" dirty="0">
                <a:cs typeface="Courier New" panose="02070309020205020404" pitchFamily="49" charset="0"/>
              </a:rPr>
              <a:t>B</a:t>
            </a:r>
          </a:p>
          <a:p>
            <a:pPr algn="ctr"/>
            <a:r>
              <a:rPr lang="en-US" sz="2400" dirty="0">
                <a:cs typeface="Courier New" panose="02070309020205020404" pitchFamily="49" charset="0"/>
              </a:rPr>
              <a:t>You earned </a:t>
            </a:r>
            <a:r>
              <a:rPr lang="en-US" sz="2400" dirty="0" smtClean="0">
                <a:cs typeface="Courier New" panose="02070309020205020404" pitchFamily="49" charset="0"/>
              </a:rPr>
              <a:t>a </a:t>
            </a:r>
            <a:r>
              <a:rPr lang="en-US" sz="2400" dirty="0">
                <a:cs typeface="Courier New" panose="02070309020205020404" pitchFamily="49" charset="0"/>
              </a:rPr>
              <a:t>C</a:t>
            </a:r>
          </a:p>
          <a:p>
            <a:pPr algn="ctr"/>
            <a:r>
              <a:rPr lang="en-US" sz="2400" dirty="0">
                <a:cs typeface="Courier New" panose="02070309020205020404" pitchFamily="49" charset="0"/>
              </a:rPr>
              <a:t>You earned </a:t>
            </a:r>
            <a:r>
              <a:rPr lang="en-US" sz="2400" dirty="0" smtClean="0">
                <a:cs typeface="Courier New" panose="02070309020205020404" pitchFamily="49" charset="0"/>
              </a:rPr>
              <a:t>a </a:t>
            </a:r>
            <a:r>
              <a:rPr lang="en-US" sz="2400" dirty="0">
                <a:cs typeface="Courier New" panose="02070309020205020404" pitchFamily="49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8233" y="2696865"/>
            <a:ext cx="269976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would print out for a score of 5?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3594" y="5661878"/>
            <a:ext cx="3758587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Using only “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” statements give us the wrong answer!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get practice using </a:t>
            </a:r>
            <a:r>
              <a:rPr lang="en-US" dirty="0"/>
              <a:t>the Boolean data type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To understand how to use decision structures</a:t>
            </a:r>
          </a:p>
          <a:p>
            <a:pPr lvl="1"/>
            <a:r>
              <a:rPr lang="en-US" dirty="0" smtClean="0"/>
              <a:t>One-way (using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Two-way (using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dirty="0"/>
              <a:t>and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Multi-way (</a:t>
            </a:r>
            <a:r>
              <a:rPr lang="en-US" dirty="0"/>
              <a:t>using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/>
              <a:t>,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/>
              <a:t>, and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 smtClean="0"/>
              <a:t>)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 smtClean="0"/>
              <a:t>To learn about nested decision structures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4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501974" cy="4517689"/>
          </a:xfrm>
        </p:spPr>
        <p:txBody>
          <a:bodyPr/>
          <a:lstStyle/>
          <a:p>
            <a:r>
              <a:rPr lang="en-US" dirty="0" smtClean="0"/>
              <a:t>Using the </a:t>
            </a:r>
            <a:r>
              <a:rPr lang="en-US" b="1" dirty="0" smtClean="0"/>
              <a:t>if-</a:t>
            </a:r>
            <a:r>
              <a:rPr lang="en-US" b="1" dirty="0" err="1" smtClean="0"/>
              <a:t>elif</a:t>
            </a:r>
            <a:r>
              <a:rPr lang="en-US" b="1" dirty="0" smtClean="0"/>
              <a:t>-else</a:t>
            </a:r>
            <a:r>
              <a:rPr lang="en-US" dirty="0" smtClean="0"/>
              <a:t> block lets you have </a:t>
            </a:r>
            <a:br>
              <a:rPr lang="en-US" dirty="0" smtClean="0"/>
            </a:br>
            <a:r>
              <a:rPr lang="en-US" dirty="0" smtClean="0"/>
              <a:t>exclusive conditions more easily</a:t>
            </a:r>
          </a:p>
          <a:p>
            <a:pPr lvl="1"/>
            <a:r>
              <a:rPr lang="en-US" dirty="0" smtClean="0"/>
              <a:t>No need to check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score &lt; 5 and score &gt;= 4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Also, with a block, the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b="1" dirty="0" smtClean="0"/>
              <a:t> </a:t>
            </a:r>
            <a:r>
              <a:rPr lang="en-US" dirty="0" smtClean="0"/>
              <a:t>is only used if </a:t>
            </a:r>
            <a:r>
              <a:rPr lang="en-US" u="sng" dirty="0" smtClean="0"/>
              <a:t>none</a:t>
            </a:r>
            <a:r>
              <a:rPr lang="en-US" dirty="0" smtClean="0"/>
              <a:t> of the other conditionals are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True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/>
              <a:t>if-</a:t>
            </a:r>
            <a:r>
              <a:rPr lang="en-US" b="1" dirty="0" err="1"/>
              <a:t>elif</a:t>
            </a:r>
            <a:r>
              <a:rPr lang="en-US" b="1" dirty="0"/>
              <a:t>-else</a:t>
            </a:r>
            <a:r>
              <a:rPr lang="en-US" dirty="0"/>
              <a:t> </a:t>
            </a:r>
            <a:r>
              <a:rPr lang="en-US" dirty="0" smtClean="0"/>
              <a:t>block is evaluated from the top down, so the order of statements </a:t>
            </a:r>
            <a:r>
              <a:rPr lang="en-US" u="sng" dirty="0" smtClean="0"/>
              <a:t>does</a:t>
            </a:r>
            <a:r>
              <a:rPr lang="en-US" dirty="0" smtClean="0"/>
              <a:t> matter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0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Nested </a:t>
            </a:r>
            <a:r>
              <a:rPr lang="en-US" dirty="0" smtClean="0"/>
              <a:t>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Decision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40496" cy="4156799"/>
          </a:xfrm>
        </p:spPr>
        <p:txBody>
          <a:bodyPr/>
          <a:lstStyle/>
          <a:p>
            <a:r>
              <a:rPr lang="en-US" dirty="0"/>
              <a:t>Up until now, we have only used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single </a:t>
            </a:r>
            <a:r>
              <a:rPr lang="en-US" dirty="0"/>
              <a:t>level of decision making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if we want to make decisions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within </a:t>
            </a:r>
            <a:r>
              <a:rPr lang="en-US" dirty="0"/>
              <a:t>decisions</a:t>
            </a:r>
            <a:r>
              <a:rPr lang="en-US" dirty="0" smtClean="0"/>
              <a:t>?</a:t>
            </a:r>
          </a:p>
          <a:p>
            <a:pPr lvl="3"/>
            <a:endParaRPr lang="en-US" b="1" dirty="0" smtClean="0"/>
          </a:p>
          <a:p>
            <a:r>
              <a:rPr lang="en-US" dirty="0" smtClean="0"/>
              <a:t>These are called </a:t>
            </a:r>
            <a:r>
              <a:rPr lang="en-US" b="1" i="1" dirty="0" smtClean="0"/>
              <a:t>nested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ecision structures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Decision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allows you to nest decision structures</a:t>
            </a:r>
          </a:p>
          <a:p>
            <a:pPr lvl="1"/>
            <a:r>
              <a:rPr lang="en-US" dirty="0" smtClean="0"/>
              <a:t>As many levels deep as you want</a:t>
            </a:r>
          </a:p>
          <a:p>
            <a:pPr lvl="1"/>
            <a:r>
              <a:rPr lang="en-US" dirty="0" smtClean="0"/>
              <a:t>Nesting can occur inside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smtClean="0"/>
              <a:t>, 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 smtClean="0"/>
              <a:t> statements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Only “rule” is that every inside </a:t>
            </a:r>
            <a:br>
              <a:rPr lang="en-US" dirty="0" smtClean="0"/>
            </a:br>
            <a:r>
              <a:rPr lang="en-US" dirty="0" smtClean="0"/>
              <a:t>level </a:t>
            </a:r>
            <a:r>
              <a:rPr lang="en-US" u="sng" dirty="0" smtClean="0"/>
              <a:t>must</a:t>
            </a:r>
            <a:r>
              <a:rPr lang="en-US" dirty="0" smtClean="0"/>
              <a:t> start with an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Having matching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 err="1" smtClean="0"/>
              <a:t>s</a:t>
            </a:r>
            <a:r>
              <a:rPr lang="en-US" dirty="0" smtClean="0"/>
              <a:t> or </a:t>
            </a:r>
            <a:br>
              <a:rPr lang="en-US" dirty="0" smtClean="0"/>
            </a:br>
            <a:r>
              <a:rPr lang="en-US" dirty="0" smtClean="0"/>
              <a:t>an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 </a:t>
            </a:r>
            <a:r>
              <a:rPr lang="en-US" dirty="0" smtClean="0"/>
              <a:t>is </a:t>
            </a:r>
            <a:r>
              <a:rPr lang="en-US" u="sng" dirty="0" smtClean="0"/>
              <a:t>not</a:t>
            </a:r>
            <a:r>
              <a:rPr lang="en-US" dirty="0" smtClean="0"/>
              <a:t> required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9870" y="3542392"/>
            <a:ext cx="2988716" cy="27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826364"/>
            <a:ext cx="8540496" cy="1143000"/>
          </a:xfrm>
        </p:spPr>
        <p:txBody>
          <a:bodyPr/>
          <a:lstStyle/>
          <a:p>
            <a:r>
              <a:rPr lang="en-US" dirty="0" smtClean="0"/>
              <a:t>Nested Decision Structure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65524" cy="4156799"/>
          </a:xfrm>
        </p:spPr>
        <p:txBody>
          <a:bodyPr/>
          <a:lstStyle/>
          <a:p>
            <a:r>
              <a:rPr lang="en-US" sz="3000" dirty="0" smtClean="0"/>
              <a:t>For example, we may</a:t>
            </a:r>
          </a:p>
          <a:p>
            <a:pPr lvl="1"/>
            <a:r>
              <a:rPr lang="en-US" sz="2600" dirty="0" smtClean="0"/>
              <a:t>Ask the user if they have a pet</a:t>
            </a:r>
          </a:p>
          <a:p>
            <a:pPr lvl="1"/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 </a:t>
            </a:r>
            <a:r>
              <a:rPr lang="en-US" sz="2600" dirty="0" smtClean="0"/>
              <a:t>they have a pet</a:t>
            </a:r>
          </a:p>
          <a:p>
            <a:pPr lvl="2"/>
            <a:r>
              <a:rPr lang="en-US" sz="2600" dirty="0" smtClean="0"/>
              <a:t>Ask the user what type of pet</a:t>
            </a:r>
          </a:p>
          <a:p>
            <a:pPr lvl="2"/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	</a:t>
            </a:r>
            <a:r>
              <a:rPr lang="en-US" sz="2600" dirty="0" smtClean="0"/>
              <a:t>they have a dog, take it for a walk</a:t>
            </a:r>
          </a:p>
          <a:p>
            <a:pPr lvl="2"/>
            <a:r>
              <a:rPr lang="en-US" sz="2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2600" dirty="0" smtClean="0"/>
              <a:t>they have a cat, clean the litter box</a:t>
            </a:r>
          </a:p>
          <a:p>
            <a:pPr lvl="2"/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en-US" sz="2600" dirty="0" smtClean="0"/>
              <a:t>clean </a:t>
            </a:r>
            <a:r>
              <a:rPr lang="en-US" sz="2600" dirty="0"/>
              <a:t>the </a:t>
            </a:r>
            <a:r>
              <a:rPr lang="en-US" sz="2600" dirty="0" smtClean="0"/>
              <a:t>cage/stable/tank</a:t>
            </a:r>
          </a:p>
          <a:p>
            <a:pPr lvl="2"/>
            <a:endParaRPr lang="en-US" sz="2600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Decision Structure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43925" cy="45176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 you have a pet? 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(yes/no) 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pet 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kind of pet do you have? 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pet ==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"dog"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"Take it for a walk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0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pet == 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"cat"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"Clean the litter box"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"Clean the </a:t>
            </a:r>
            <a:r>
              <a:rPr lang="en-US" sz="20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cage/stable/tank"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Nested Decision Structures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&lt;condition1&gt;: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&lt;condition2&gt;: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&lt;condition3&gt;: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codeC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codeD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1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Decision Structures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&lt;condition1&gt;: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&lt;condition2&gt;: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codeA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&lt;condition3&gt;: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codeB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codeC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statements&gt;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codeD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3" name="Left Bracket 12"/>
          <p:cNvSpPr/>
          <p:nvPr/>
        </p:nvSpPr>
        <p:spPr>
          <a:xfrm>
            <a:off x="457200" y="1969364"/>
            <a:ext cx="345989" cy="3467609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Left Bracket 13"/>
          <p:cNvSpPr/>
          <p:nvPr/>
        </p:nvSpPr>
        <p:spPr>
          <a:xfrm>
            <a:off x="1252151" y="2430684"/>
            <a:ext cx="345989" cy="2153674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Left Bracket 14"/>
          <p:cNvSpPr/>
          <p:nvPr/>
        </p:nvSpPr>
        <p:spPr>
          <a:xfrm>
            <a:off x="2108886" y="2879646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35A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Left Bracket 15"/>
          <p:cNvSpPr/>
          <p:nvPr/>
        </p:nvSpPr>
        <p:spPr>
          <a:xfrm>
            <a:off x="1264507" y="5436973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FFC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Left Bracket 16"/>
          <p:cNvSpPr/>
          <p:nvPr/>
        </p:nvSpPr>
        <p:spPr>
          <a:xfrm>
            <a:off x="2108886" y="3732002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A0303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Left Bracket 17"/>
          <p:cNvSpPr/>
          <p:nvPr/>
        </p:nvSpPr>
        <p:spPr>
          <a:xfrm>
            <a:off x="2108886" y="4584358"/>
            <a:ext cx="345989" cy="419608"/>
          </a:xfrm>
          <a:prstGeom prst="leftBracket">
            <a:avLst>
              <a:gd name="adj" fmla="val 0"/>
            </a:avLst>
          </a:prstGeom>
          <a:noFill/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2805" y="1806689"/>
            <a:ext cx="2328178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  <a:t>this is the main level of our program:</a:t>
            </a:r>
            <a:br>
              <a:rPr lang="en-US" sz="1900" b="1" dirty="0" smtClean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  <a:t>an</a:t>
            </a:r>
            <a:r>
              <a:rPr lang="en-US" sz="19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if-else </a:t>
            </a:r>
            <a:r>
              <a:rPr lang="en-US" sz="1900" b="1" dirty="0" smtClean="0">
                <a:solidFill>
                  <a:srgbClr val="7030A0"/>
                </a:solidFill>
                <a:latin typeface="Calibri"/>
                <a:cs typeface="Courier New" panose="02070309020205020404" pitchFamily="49" charset="0"/>
              </a:rPr>
              <a:t>block</a:t>
            </a:r>
            <a:endParaRPr lang="en-US" sz="1900" b="1" dirty="0">
              <a:solidFill>
                <a:srgbClr val="7030A0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2805" y="2843241"/>
            <a:ext cx="2328178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this is the next level, </a:t>
            </a:r>
            <a:r>
              <a:rPr lang="en-US" sz="1900" b="1" u="sng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inside</a:t>
            </a:r>
            <a: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 the first</a:t>
            </a:r>
            <a: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900" b="1" dirty="0" smtClean="0">
                <a:solidFill>
                  <a:srgbClr val="0070C0"/>
                </a:solidFill>
                <a:latin typeface="Calibri"/>
                <a:cs typeface="Courier New" panose="02070309020205020404" pitchFamily="49" charset="0"/>
              </a:rPr>
              <a:t>statement</a:t>
            </a:r>
            <a:endParaRPr lang="en-US" sz="1900" b="1" dirty="0">
              <a:solidFill>
                <a:srgbClr val="0070C0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8501" y="3879793"/>
            <a:ext cx="2656786" cy="210826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codeA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,</a:t>
            </a:r>
            <a:r>
              <a:rPr lang="en-US" b="1" dirty="0" smtClean="0">
                <a:solidFill>
                  <a:srgbClr val="008000"/>
                </a:solidFill>
                <a:latin typeface="Calibri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A03030"/>
                </a:solidFill>
                <a:latin typeface="Calibri"/>
                <a:cs typeface="Courier New" panose="02070309020205020404" pitchFamily="49" charset="0"/>
              </a:rPr>
              <a:t>codeB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, and </a:t>
            </a:r>
            <a:r>
              <a:rPr lang="en-US" b="1" dirty="0" err="1" smtClean="0">
                <a:solidFill>
                  <a:srgbClr val="F79646">
                    <a:lumMod val="75000"/>
                  </a:srgbClr>
                </a:solidFill>
                <a:latin typeface="Calibri"/>
                <a:cs typeface="Courier New" panose="02070309020205020404" pitchFamily="49" charset="0"/>
              </a:rPr>
              <a:t>codeC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are separate statements</a:t>
            </a:r>
          </a:p>
          <a:p>
            <a:pPr algn="ctr"/>
            <a:endParaRPr lang="en-US" sz="1900" b="1" dirty="0" smtClean="0">
              <a:solidFill>
                <a:srgbClr val="0070C0"/>
              </a:solidFill>
              <a:latin typeface="Calibri"/>
              <a:cs typeface="Courier New" panose="02070309020205020404" pitchFamily="49" charset="0"/>
            </a:endParaRPr>
          </a:p>
          <a:p>
            <a:pPr algn="ctr"/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since this is an</a:t>
            </a:r>
            <a:r>
              <a:rPr lang="en-US" sz="19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9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9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if-</a:t>
            </a:r>
            <a:r>
              <a:rPr lang="en-US" sz="19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sz="19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-else </a:t>
            </a:r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block, only </a:t>
            </a:r>
            <a:r>
              <a:rPr lang="en-US" sz="1900" b="1" u="sng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one</a:t>
            </a:r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of them will be executed</a:t>
            </a:r>
            <a:endParaRPr lang="en-US" sz="19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19476" y="5221194"/>
            <a:ext cx="3174842" cy="9694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if condition1 was false, Python will go straight here and execute</a:t>
            </a:r>
            <a:r>
              <a:rPr lang="en-US" sz="1900" b="1" dirty="0" smtClean="0">
                <a:solidFill>
                  <a:srgbClr val="FFCC00"/>
                </a:solidFill>
                <a:latin typeface="Calibri"/>
                <a:cs typeface="Courier New" panose="02070309020205020404" pitchFamily="49" charset="0"/>
              </a:rPr>
              <a:t> </a:t>
            </a:r>
            <a:r>
              <a:rPr lang="en-US" sz="1900" b="1" dirty="0" err="1" smtClean="0">
                <a:solidFill>
                  <a:srgbClr val="DEB400"/>
                </a:solidFill>
                <a:latin typeface="Calibri"/>
                <a:cs typeface="Courier New" panose="02070309020205020404" pitchFamily="49" charset="0"/>
              </a:rPr>
              <a:t>codeD</a:t>
            </a:r>
            <a:endParaRPr lang="en-US" sz="1900" b="1" dirty="0">
              <a:solidFill>
                <a:srgbClr val="DEB400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3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81" y="826364"/>
            <a:ext cx="8390238" cy="1143000"/>
          </a:xfrm>
        </p:spPr>
        <p:txBody>
          <a:bodyPr/>
          <a:lstStyle/>
          <a:p>
            <a:r>
              <a:rPr lang="en-US" dirty="0" smtClean="0"/>
              <a:t>Nested Decision Structure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26163" cy="4156799"/>
          </a:xfrm>
        </p:spPr>
        <p:txBody>
          <a:bodyPr/>
          <a:lstStyle/>
          <a:p>
            <a:r>
              <a:rPr lang="en-US" dirty="0"/>
              <a:t>You recently took a part-time job to help pay for your </a:t>
            </a:r>
            <a:r>
              <a:rPr lang="en-US" dirty="0" smtClean="0"/>
              <a:t>student loans at </a:t>
            </a:r>
            <a:r>
              <a:rPr lang="en-US" dirty="0"/>
              <a:t>a local </a:t>
            </a:r>
            <a:r>
              <a:rPr lang="en-US" dirty="0" smtClean="0"/>
              <a:t>cell phone </a:t>
            </a:r>
            <a:r>
              <a:rPr lang="en-US" dirty="0"/>
              <a:t>store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sell at least $1000 worth of phones in a pay period, you get a bonus</a:t>
            </a:r>
          </a:p>
          <a:p>
            <a:pPr lvl="1"/>
            <a:r>
              <a:rPr lang="en-US" sz="3200" dirty="0"/>
              <a:t>Your bonus is 3% if you sold at least 3 iPhones, otherwise your bonus is </a:t>
            </a:r>
            <a:r>
              <a:rPr lang="en-US" sz="3200" dirty="0" smtClean="0"/>
              <a:t>only 2</a:t>
            </a:r>
            <a:r>
              <a:rPr lang="en-US" sz="3200" dirty="0"/>
              <a:t>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Decision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969364"/>
            <a:ext cx="9292280" cy="415679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7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7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totalSales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enter your total sales:"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en-US" sz="17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7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totalSales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1000.00: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only ask this if they are eligible for a bonus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iPhonesSold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7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the number of </a:t>
            </a:r>
            <a:r>
              <a:rPr lang="en-US" sz="17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iPhones sold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:"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endParaRPr lang="en-US" sz="17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7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iPhonesSold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3: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bonus =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totalSales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0.03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bonus =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totalSales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0.02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bonus is $"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bonus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7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7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7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7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Sorry, you do not get a bonus this </a:t>
            </a:r>
            <a:r>
              <a:rPr lang="en-US" sz="17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 period."</a:t>
            </a:r>
            <a:r>
              <a:rPr lang="en-US" sz="1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7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0" indent="0">
              <a:buNone/>
            </a:pP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Quick Note about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CTRL+A</a:t>
            </a:r>
          </a:p>
          <a:p>
            <a:pPr lvl="1"/>
            <a:r>
              <a:rPr lang="en-US" dirty="0" smtClean="0"/>
              <a:t>Moves your cursor to the </a:t>
            </a:r>
            <a:r>
              <a:rPr lang="en-US" u="sng" dirty="0" smtClean="0"/>
              <a:t>front</a:t>
            </a:r>
            <a:r>
              <a:rPr lang="en-US" dirty="0" smtClean="0"/>
              <a:t> of the line</a:t>
            </a:r>
          </a:p>
          <a:p>
            <a:pPr lvl="1"/>
            <a:r>
              <a:rPr lang="en-US" dirty="0" smtClean="0"/>
              <a:t>(To remember: A is at the </a:t>
            </a:r>
            <a:r>
              <a:rPr lang="en-US" i="1" dirty="0" smtClean="0"/>
              <a:t>front</a:t>
            </a:r>
            <a:r>
              <a:rPr lang="en-US" dirty="0" smtClean="0"/>
              <a:t> of the alphabet)</a:t>
            </a:r>
            <a:endParaRPr lang="en-US" dirty="0"/>
          </a:p>
          <a:p>
            <a:endParaRPr lang="en-US" dirty="0"/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CTRL+E</a:t>
            </a:r>
          </a:p>
          <a:p>
            <a:pPr lvl="1"/>
            <a:r>
              <a:rPr lang="en-US" dirty="0" smtClean="0"/>
              <a:t>Moves your cursor to the </a:t>
            </a:r>
            <a:r>
              <a:rPr lang="en-US" u="sng" dirty="0" smtClean="0"/>
              <a:t>end</a:t>
            </a:r>
            <a:r>
              <a:rPr lang="en-US" dirty="0" smtClean="0"/>
              <a:t> of the line</a:t>
            </a:r>
          </a:p>
          <a:p>
            <a:pPr lvl="1"/>
            <a:r>
              <a:rPr lang="en-US" dirty="0" smtClean="0"/>
              <a:t>(To remember: E stands for “end”)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4963" y="1051856"/>
            <a:ext cx="62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emacs Shortcut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60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90547" cy="4156799"/>
          </a:xfrm>
        </p:spPr>
        <p:txBody>
          <a:bodyPr/>
          <a:lstStyle/>
          <a:p>
            <a:r>
              <a:rPr lang="en-US" dirty="0" smtClean="0"/>
              <a:t>HW </a:t>
            </a:r>
            <a:r>
              <a:rPr lang="en-US" dirty="0"/>
              <a:t>0 is due Friday, February </a:t>
            </a:r>
            <a:r>
              <a:rPr lang="en-US" dirty="0" smtClean="0"/>
              <a:t>8th </a:t>
            </a:r>
            <a:r>
              <a:rPr lang="en-US" dirty="0"/>
              <a:t>at </a:t>
            </a:r>
            <a:r>
              <a:rPr lang="en-US" dirty="0" smtClean="0"/>
              <a:t>11:59:59 </a:t>
            </a:r>
            <a:r>
              <a:rPr lang="en-US" dirty="0"/>
              <a:t>PM</a:t>
            </a:r>
          </a:p>
          <a:p>
            <a:r>
              <a:rPr lang="en-US" dirty="0"/>
              <a:t>HW 1 will come out on Saturday, February </a:t>
            </a:r>
            <a:r>
              <a:rPr lang="en-US" dirty="0" smtClean="0"/>
              <a:t>9th</a:t>
            </a:r>
            <a:endParaRPr lang="en-US" dirty="0"/>
          </a:p>
          <a:p>
            <a:pPr lvl="1"/>
            <a:r>
              <a:rPr lang="en-US" dirty="0"/>
              <a:t>Due by Friday (February </a:t>
            </a:r>
            <a:r>
              <a:rPr lang="en-US" dirty="0" smtClean="0"/>
              <a:t>15th</a:t>
            </a:r>
            <a:r>
              <a:rPr lang="en-US" dirty="0"/>
              <a:t>) at </a:t>
            </a:r>
            <a:r>
              <a:rPr lang="en-US" dirty="0" smtClean="0"/>
              <a:t>11:59:59 </a:t>
            </a:r>
            <a:r>
              <a:rPr lang="en-US" dirty="0"/>
              <a:t>PM</a:t>
            </a:r>
          </a:p>
          <a:p>
            <a:pPr lvl="1"/>
            <a:r>
              <a:rPr lang="en-US" dirty="0"/>
              <a:t>You must first complete the </a:t>
            </a:r>
            <a:br>
              <a:rPr lang="en-US" dirty="0"/>
            </a:br>
            <a:r>
              <a:rPr lang="en-US" dirty="0"/>
              <a:t>Syllabus and Course Website Quiz to see it</a:t>
            </a:r>
          </a:p>
          <a:p>
            <a:pPr lvl="3"/>
            <a:endParaRPr lang="en-US" dirty="0"/>
          </a:p>
          <a:p>
            <a:r>
              <a:rPr lang="en-US" dirty="0" smtClean="0"/>
              <a:t>Pre Lab 3 Quiz will come out Friday @ 10 AM</a:t>
            </a:r>
          </a:p>
          <a:p>
            <a:pPr lvl="1"/>
            <a:r>
              <a:rPr lang="en-US" dirty="0" smtClean="0"/>
              <a:t>Must be </a:t>
            </a:r>
            <a:r>
              <a:rPr lang="en-US" u="sng" dirty="0" smtClean="0"/>
              <a:t>completed</a:t>
            </a:r>
            <a:r>
              <a:rPr lang="en-US" dirty="0" smtClean="0"/>
              <a:t> by 10 AM Monday morning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One way sign (adapted from):</a:t>
            </a:r>
            <a:endParaRPr lang="en-US" sz="1800" dirty="0"/>
          </a:p>
          <a:p>
            <a:pPr lvl="1"/>
            <a:r>
              <a:rPr lang="en-US" sz="1800" dirty="0"/>
              <a:t>https://pixabay.com/p-438122</a:t>
            </a:r>
            <a:endParaRPr lang="en-US" sz="1800" dirty="0" smtClean="0"/>
          </a:p>
          <a:p>
            <a:r>
              <a:rPr lang="en-US" sz="1800" dirty="0"/>
              <a:t>Splitting arrow:</a:t>
            </a:r>
          </a:p>
          <a:p>
            <a:pPr lvl="1"/>
            <a:r>
              <a:rPr lang="en-US" sz="1800" dirty="0"/>
              <a:t>https://pixabay.com/p-154512/</a:t>
            </a:r>
          </a:p>
          <a:p>
            <a:r>
              <a:rPr lang="en-US" sz="1800" dirty="0" smtClean="0"/>
              <a:t>Three </a:t>
            </a:r>
            <a:r>
              <a:rPr lang="en-US" sz="1800" dirty="0"/>
              <a:t>decisions:</a:t>
            </a:r>
          </a:p>
          <a:p>
            <a:pPr lvl="1"/>
            <a:r>
              <a:rPr lang="en-US" sz="1800" dirty="0"/>
              <a:t>https://pixabay.com/p-1020289/</a:t>
            </a:r>
          </a:p>
          <a:p>
            <a:r>
              <a:rPr lang="en-US" sz="1800" dirty="0" smtClean="0"/>
              <a:t>Nest </a:t>
            </a:r>
            <a:r>
              <a:rPr lang="en-US" sz="1800" dirty="0"/>
              <a:t>with eggs (adapted from):</a:t>
            </a:r>
          </a:p>
          <a:p>
            <a:pPr lvl="1"/>
            <a:r>
              <a:rPr lang="en-US" sz="1800" dirty="0"/>
              <a:t>https://</a:t>
            </a:r>
            <a:r>
              <a:rPr lang="en-US" sz="1800" dirty="0" smtClean="0"/>
              <a:t>pixabay.com/p-1485378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Lab 2, we introduced the code</a:t>
            </a:r>
          </a:p>
          <a:p>
            <a:pPr marL="457200" lvl="1" indent="0">
              <a:buNone/>
            </a:pPr>
            <a:r>
              <a:rPr lang="en-US" b="1" dirty="0" err="1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39725" lvl="1" indent="0">
              <a:buNone/>
            </a:pPr>
            <a:r>
              <a:rPr lang="en-US" sz="3200" dirty="0" smtClean="0"/>
              <a:t>as the first line of code in our file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 smtClean="0"/>
              <a:t> is an example of a </a:t>
            </a:r>
            <a:r>
              <a:rPr lang="en-US" b="1" dirty="0" smtClean="0"/>
              <a:t>function</a:t>
            </a:r>
            <a:endParaRPr lang="en-US" dirty="0" smtClean="0"/>
          </a:p>
          <a:p>
            <a:r>
              <a:rPr lang="en-US" dirty="0" smtClean="0"/>
              <a:t>We can use functions to organize our code</a:t>
            </a:r>
          </a:p>
          <a:p>
            <a:pPr lvl="1"/>
            <a:r>
              <a:rPr lang="en-US" dirty="0" smtClean="0"/>
              <a:t>We’ll cover them in detail later this semester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2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now, think of functions as </a:t>
            </a:r>
            <a:br>
              <a:rPr lang="en-US" dirty="0" smtClean="0"/>
            </a:br>
            <a:r>
              <a:rPr lang="en-US" dirty="0" smtClean="0"/>
              <a:t>something similar to a variable</a:t>
            </a:r>
          </a:p>
          <a:p>
            <a:pPr lvl="1"/>
            <a:r>
              <a:rPr lang="en-US" sz="3200" dirty="0" smtClean="0"/>
              <a:t>Variables hold data</a:t>
            </a:r>
          </a:p>
          <a:p>
            <a:pPr lvl="1"/>
            <a:r>
              <a:rPr lang="en-US" sz="3200" dirty="0" smtClean="0"/>
              <a:t>Functions hold code</a:t>
            </a:r>
          </a:p>
          <a:p>
            <a:endParaRPr lang="en-US" dirty="0" smtClean="0"/>
          </a:p>
          <a:p>
            <a:r>
              <a:rPr lang="en-US" dirty="0" smtClean="0"/>
              <a:t>We use the variable’s name to access its data</a:t>
            </a:r>
          </a:p>
          <a:p>
            <a:r>
              <a:rPr lang="en-US" dirty="0" smtClean="0"/>
              <a:t>We use the function’s name to access its code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02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dirty="0" smtClean="0"/>
              <a:t>for Your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From now on, </a:t>
            </a:r>
            <a:r>
              <a:rPr lang="en-US" altLang="en-US" dirty="0"/>
              <a:t>use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 </a:t>
            </a:r>
            <a:r>
              <a:rPr lang="en-US" altLang="en-US" dirty="0" smtClean="0"/>
              <a:t>in your code</a:t>
            </a:r>
          </a:p>
          <a:p>
            <a:pPr lvl="1"/>
            <a:r>
              <a:rPr lang="en-US" altLang="en-US" dirty="0" smtClean="0"/>
              <a:t>Every file in your HW1 should have</a:t>
            </a:r>
            <a:r>
              <a:rPr lang="en-US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lvl="2"/>
            <a:endParaRPr lang="en-US" altLang="en-US" dirty="0" smtClean="0"/>
          </a:p>
          <a:p>
            <a:pPr marL="457200" lvl="1" indent="0">
              <a:buNone/>
            </a:pPr>
            <a:endParaRPr lang="en-US" alt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en-US" sz="22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2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buNone/>
            </a:pP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 class is this? "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2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2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2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 awesome!"</a:t>
            </a: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alt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en-US" sz="2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endParaRPr lang="en-US" altLang="en-US" sz="2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935705" y="3550741"/>
            <a:ext cx="469231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declaring our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function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463" y="5789070"/>
            <a:ext cx="414923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calling our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function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02367" y="5440156"/>
            <a:ext cx="1179096" cy="44516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02367" y="3837947"/>
            <a:ext cx="2033338" cy="44516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6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10335</TotalTime>
  <Words>2215</Words>
  <Application>Microsoft Office PowerPoint</Application>
  <PresentationFormat>On-screen Show (4:3)</PresentationFormat>
  <Paragraphs>537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ＭＳ Ｐゴシック</vt:lpstr>
      <vt:lpstr>Arial</vt:lpstr>
      <vt:lpstr>Calibri</vt:lpstr>
      <vt:lpstr>Courier New</vt:lpstr>
      <vt:lpstr>Wingdings</vt:lpstr>
      <vt:lpstr>Office Theme</vt:lpstr>
      <vt:lpstr>CMSC201  Computer Science I for Majors  Lecture 04 – Decision Structures</vt:lpstr>
      <vt:lpstr>Last Class We Covered</vt:lpstr>
      <vt:lpstr>Any Questions from Last Time?</vt:lpstr>
      <vt:lpstr>Today’s Objectives</vt:lpstr>
      <vt:lpstr>Quick Note about main()</vt:lpstr>
      <vt:lpstr>main()</vt:lpstr>
      <vt:lpstr>Functions</vt:lpstr>
      <vt:lpstr>Using main() for Your Code</vt:lpstr>
      <vt:lpstr>Control Structures</vt:lpstr>
      <vt:lpstr>Control Structures</vt:lpstr>
      <vt:lpstr>Sequence</vt:lpstr>
      <vt:lpstr>Decision Making</vt:lpstr>
      <vt:lpstr>Decision Making</vt:lpstr>
      <vt:lpstr>One-Way Decision Structures</vt:lpstr>
      <vt:lpstr>One-Way Decision Structures</vt:lpstr>
      <vt:lpstr>“if” Statements</vt:lpstr>
      <vt:lpstr>Formatting Decision Structures</vt:lpstr>
      <vt:lpstr>“if” Semantics</vt:lpstr>
      <vt:lpstr>One-Way Decisions</vt:lpstr>
      <vt:lpstr>One-Way Example: Temperature</vt:lpstr>
      <vt:lpstr>Temperature Warnings</vt:lpstr>
      <vt:lpstr>Temperature Example Code</vt:lpstr>
      <vt:lpstr>Temperature Example Code</vt:lpstr>
      <vt:lpstr>Two-Way Decision Structures</vt:lpstr>
      <vt:lpstr>Two-Way Decisions</vt:lpstr>
      <vt:lpstr>How Python Handles if-else</vt:lpstr>
      <vt:lpstr>Two-Way Code Framework</vt:lpstr>
      <vt:lpstr>Simple Two-Way Example</vt:lpstr>
      <vt:lpstr>Simple Two-Way Example #2</vt:lpstr>
      <vt:lpstr>Multi-Way Decision Structures</vt:lpstr>
      <vt:lpstr>Bigger (and Better) Decision Structures</vt:lpstr>
      <vt:lpstr>“elif” Statements</vt:lpstr>
      <vt:lpstr>Multi-Way Code Framework</vt:lpstr>
      <vt:lpstr>Multi-Way Decision Example</vt:lpstr>
      <vt:lpstr>Multi-Way Decision Solution</vt:lpstr>
      <vt:lpstr>Multi-Way Decision Solution</vt:lpstr>
      <vt:lpstr>Multi-Way Decision Solution</vt:lpstr>
      <vt:lpstr>Multi-Way Decision Solution</vt:lpstr>
      <vt:lpstr>Multi-Way Decision Solution</vt:lpstr>
      <vt:lpstr>Exclusive Conditions</vt:lpstr>
      <vt:lpstr>Nested Decision Structures</vt:lpstr>
      <vt:lpstr>Nested Decision Structures</vt:lpstr>
      <vt:lpstr>Nested Decision Structures</vt:lpstr>
      <vt:lpstr>Nested Decision Structure Example</vt:lpstr>
      <vt:lpstr>Nested Decision Structure Example</vt:lpstr>
      <vt:lpstr>Nested Decision Structures Code</vt:lpstr>
      <vt:lpstr>Nested Decision Structures Code</vt:lpstr>
      <vt:lpstr>Nested Decision Structure Example</vt:lpstr>
      <vt:lpstr>Nested Decision Solution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170</cp:revision>
  <dcterms:created xsi:type="dcterms:W3CDTF">2014-05-05T14:25:42Z</dcterms:created>
  <dcterms:modified xsi:type="dcterms:W3CDTF">2019-02-06T16:54:51Z</dcterms:modified>
</cp:coreProperties>
</file>